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4" r:id="rId10"/>
    <p:sldId id="275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368" autoAdjust="0"/>
  </p:normalViewPr>
  <p:slideViewPr>
    <p:cSldViewPr snapToGrid="0">
      <p:cViewPr varScale="1">
        <p:scale>
          <a:sx n="54" d="100"/>
          <a:sy n="54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png>
</file>

<file path=ppt/media/image6.png>
</file>

<file path=ppt/media/image60.png>
</file>

<file path=ppt/media/image61.jpeg>
</file>

<file path=ppt/media/image62.png>
</file>

<file path=ppt/media/image63.png>
</file>

<file path=ppt/media/image64.jpe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1" name="Shape 10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228600" indent="0" algn="ctr"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228600" indent="457200" algn="ctr"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228600" indent="914400" algn="ctr"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228600" indent="1371600" algn="ctr"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228600" indent="1828800" algn="ctr"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 lIns="45719" tIns="45719" rIns="45719" bIns="45719"/>
          <a:lstStyle/>
          <a:p>
            <a:r>
              <a:t>제목 텍스트</a:t>
            </a:r>
          </a:p>
        </p:txBody>
      </p:sp>
      <p:sp>
        <p:nvSpPr>
          <p:cNvPr id="93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lIns="45719" tIns="45719" rIns="45719" bIns="45719"/>
          <a:lstStyle>
            <a:lvl1pPr marL="342900" indent="-342900">
              <a:buClrTx/>
              <a:buSzPct val="100000"/>
              <a:buChar char="•"/>
            </a:lvl1pPr>
            <a:lvl2pPr marL="783771" indent="-326571">
              <a:buClrTx/>
              <a:buSzPct val="100000"/>
            </a:lvl2pPr>
            <a:lvl3pPr marL="1219200" indent="-304800">
              <a:buClrTx/>
              <a:buSzPct val="100000"/>
            </a:lvl3pPr>
            <a:lvl4pPr marL="1737360" indent="-365760">
              <a:buClrTx/>
              <a:buSzPct val="100000"/>
            </a:lvl4pPr>
            <a:lvl5pPr marL="2194560" indent="-365760">
              <a:buClrTx/>
              <a:buSzPct val="1000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 lIns="45719" tIns="45719" rIns="45719" bIns="4571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indent="-342900">
              <a:buChar char="•"/>
            </a:lvl1pPr>
            <a:lvl2pPr indent="-342900"/>
            <a:lvl3pPr indent="-342900"/>
            <a:lvl4pPr indent="-342900"/>
            <a:lvl5pPr indent="-342900"/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/>
            </a:lvl1pPr>
          </a:lstStyle>
          <a:p>
            <a:r>
              <a:t>제목 텍스트</a:t>
            </a:r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9"/>
          </a:xfrm>
          <a:prstGeom prst="rect">
            <a:avLst/>
          </a:prstGeom>
        </p:spPr>
        <p:txBody>
          <a:bodyPr anchor="b"/>
          <a:lstStyle>
            <a:lvl1pPr marL="228600" indent="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228600" indent="4572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228600" indent="9144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228600" indent="13716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228600" indent="18288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indent="-406400">
              <a:spcBef>
                <a:spcPts val="600"/>
              </a:spcBef>
              <a:buSzPts val="2800"/>
              <a:defRPr sz="2800"/>
            </a:lvl1pPr>
            <a:lvl2pPr indent="-406400">
              <a:spcBef>
                <a:spcPts val="600"/>
              </a:spcBef>
              <a:buSzPts val="2800"/>
              <a:defRPr sz="2800"/>
            </a:lvl2pPr>
            <a:lvl3pPr indent="-406400">
              <a:spcBef>
                <a:spcPts val="600"/>
              </a:spcBef>
              <a:buSzPts val="2800"/>
              <a:defRPr sz="2800"/>
            </a:lvl3pPr>
            <a:lvl4pPr indent="-406400">
              <a:spcBef>
                <a:spcPts val="600"/>
              </a:spcBef>
              <a:buSzPts val="2800"/>
              <a:defRPr sz="2800"/>
            </a:lvl4pPr>
            <a:lvl5pPr indent="-406400">
              <a:spcBef>
                <a:spcPts val="600"/>
              </a:spcBef>
              <a:buSzPts val="2800"/>
              <a:defRPr sz="2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228600" indent="0">
              <a:spcBef>
                <a:spcPts val="500"/>
              </a:spcBef>
              <a:buClrTx/>
              <a:buSzTx/>
              <a:buFontTx/>
              <a:buNone/>
              <a:defRPr sz="2400" b="1"/>
            </a:lvl1pPr>
            <a:lvl2pPr marL="228600" indent="457200">
              <a:spcBef>
                <a:spcPts val="500"/>
              </a:spcBef>
              <a:buClrTx/>
              <a:buSzTx/>
              <a:buFontTx/>
              <a:buNone/>
              <a:defRPr sz="2400" b="1"/>
            </a:lvl2pPr>
            <a:lvl3pPr marL="228600" indent="914400">
              <a:spcBef>
                <a:spcPts val="500"/>
              </a:spcBef>
              <a:buClrTx/>
              <a:buSzTx/>
              <a:buFontTx/>
              <a:buNone/>
              <a:defRPr sz="2400" b="1"/>
            </a:lvl3pPr>
            <a:lvl4pPr marL="228600" indent="1371600">
              <a:spcBef>
                <a:spcPts val="500"/>
              </a:spcBef>
              <a:buClrTx/>
              <a:buSzTx/>
              <a:buFontTx/>
              <a:buNone/>
              <a:defRPr sz="2400" b="1"/>
            </a:lvl4pPr>
            <a:lvl5pPr marL="228600" indent="1828800">
              <a:spcBef>
                <a:spcPts val="500"/>
              </a:spcBef>
              <a:buClrTx/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Google Shape;28;p18"/>
          <p:cNvSpPr txBox="1">
            <a:spLocks noGrp="1"/>
          </p:cNvSpPr>
          <p:nvPr>
            <p:ph type="body" sz="quarter" idx="21"/>
          </p:nvPr>
        </p:nvSpPr>
        <p:spPr>
          <a:xfrm>
            <a:off x="4645025" y="1535112"/>
            <a:ext cx="4041775" cy="639764"/>
          </a:xfrm>
          <a:prstGeom prst="rect">
            <a:avLst/>
          </a:prstGeom>
        </p:spPr>
        <p:txBody>
          <a:bodyPr anchor="b"/>
          <a:lstStyle/>
          <a:p>
            <a:pPr indent="-342900"/>
            <a:endParaRPr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5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indent="-342900"/>
            <a:lvl2pPr indent="-342900"/>
            <a:lvl3pPr indent="-342900"/>
            <a:lvl4pPr indent="-342900"/>
            <a:lvl5pPr indent="-342900"/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Google Shape;38;p21"/>
          <p:cNvSpPr txBox="1">
            <a:spLocks noGrp="1"/>
          </p:cNvSpPr>
          <p:nvPr>
            <p:ph type="body" sz="quarter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 indent="-342900"/>
            <a:endParaRPr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2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제목 텍스트</a:t>
            </a:r>
          </a:p>
        </p:txBody>
      </p:sp>
      <p:sp>
        <p:nvSpPr>
          <p:cNvPr id="83" name="Google Shape;42;p22"/>
          <p:cNvSpPr>
            <a:spLocks noGrp="1"/>
          </p:cNvSpPr>
          <p:nvPr>
            <p:ph type="pic" sz="quarter" idx="21"/>
          </p:nvPr>
        </p:nvSpPr>
        <p:spPr>
          <a:xfrm>
            <a:off x="1792288" y="612775"/>
            <a:ext cx="5486402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2" cy="804864"/>
          </a:xfrm>
          <a:prstGeom prst="rect">
            <a:avLst/>
          </a:prstGeom>
        </p:spPr>
        <p:txBody>
          <a:bodyPr/>
          <a:lstStyle>
            <a:lvl1pPr marL="228600" indent="0">
              <a:spcBef>
                <a:spcPts val="300"/>
              </a:spcBef>
              <a:buClrTx/>
              <a:buSzTx/>
              <a:buFontTx/>
              <a:buNone/>
              <a:defRPr sz="1400"/>
            </a:lvl1pPr>
            <a:lvl2pPr marL="228600" indent="457200">
              <a:spcBef>
                <a:spcPts val="300"/>
              </a:spcBef>
              <a:buClrTx/>
              <a:buSzTx/>
              <a:buFontTx/>
              <a:buNone/>
              <a:defRPr sz="1400"/>
            </a:lvl2pPr>
            <a:lvl3pPr marL="228600" indent="914400">
              <a:spcBef>
                <a:spcPts val="300"/>
              </a:spcBef>
              <a:buClrTx/>
              <a:buSzTx/>
              <a:buFontTx/>
              <a:buNone/>
              <a:defRPr sz="1400"/>
            </a:lvl3pPr>
            <a:lvl4pPr marL="228600" indent="1371600">
              <a:spcBef>
                <a:spcPts val="300"/>
              </a:spcBef>
              <a:buClrTx/>
              <a:buSzTx/>
              <a:buFontTx/>
              <a:buNone/>
              <a:defRPr sz="1400"/>
            </a:lvl4pPr>
            <a:lvl5pPr marL="228600" indent="1828800">
              <a:spcBef>
                <a:spcPts val="300"/>
              </a:spcBef>
              <a:buClrTx/>
              <a:buSzTx/>
              <a:buFontTx/>
              <a:buNone/>
              <a:defRPr sz="1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8428216" y="6414780"/>
            <a:ext cx="258585" cy="248265"/>
          </a:xfrm>
          <a:prstGeom prst="rect">
            <a:avLst/>
          </a:prstGeom>
          <a:ln w="12700">
            <a:miter lim="400000"/>
          </a:ln>
        </p:spPr>
        <p:txBody>
          <a:bodyPr wrap="none" lIns="45699" tIns="45699" rIns="45699" bIns="4569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4572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9144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3716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8288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860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7432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2004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6576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114800" marR="0" indent="-431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0000"/>
        </a:buClr>
        <a:buSzPts val="32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jpeg"/><Relationship Id="rId3" Type="http://schemas.openxmlformats.org/officeDocument/2006/relationships/image" Target="../media/image47.jpeg"/><Relationship Id="rId7" Type="http://schemas.openxmlformats.org/officeDocument/2006/relationships/image" Target="../media/image51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jpeg"/><Relationship Id="rId5" Type="http://schemas.openxmlformats.org/officeDocument/2006/relationships/image" Target="../media/image49.jpeg"/><Relationship Id="rId4" Type="http://schemas.openxmlformats.org/officeDocument/2006/relationships/image" Target="../media/image4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49;p1" descr="Google Shape;49;p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317" y="3754425"/>
            <a:ext cx="7302063" cy="1028509"/>
          </a:xfrm>
          <a:prstGeom prst="rect">
            <a:avLst/>
          </a:prstGeom>
          <a:ln w="12700">
            <a:miter lim="400000"/>
          </a:ln>
        </p:spPr>
      </p:pic>
      <p:pic>
        <p:nvPicPr>
          <p:cNvPr id="104" name="Google Shape;50;p1" descr="Google Shape;50;p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038" y="4879849"/>
            <a:ext cx="2800988" cy="16313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9;p9">
            <a:extLst>
              <a:ext uri="{FF2B5EF4-FFF2-40B4-BE49-F238E27FC236}">
                <a16:creationId xmlns:a16="http://schemas.microsoft.com/office/drawing/2014/main" id="{2FA19B9B-95FD-5C3F-61FB-397C67E13E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rPr lang="en-US" dirty="0"/>
              <a:t>Results</a:t>
            </a:r>
            <a:endParaRPr dirty="0"/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EE3310BE-98A6-3E0E-212D-0CA015190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488882"/>
              </p:ext>
            </p:extLst>
          </p:nvPr>
        </p:nvGraphicFramePr>
        <p:xfrm>
          <a:off x="2742360" y="2351809"/>
          <a:ext cx="11992496" cy="55833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98124">
                  <a:extLst>
                    <a:ext uri="{9D8B030D-6E8A-4147-A177-3AD203B41FA5}">
                      <a16:colId xmlns:a16="http://schemas.microsoft.com/office/drawing/2014/main" val="133219863"/>
                    </a:ext>
                  </a:extLst>
                </a:gridCol>
                <a:gridCol w="2998124">
                  <a:extLst>
                    <a:ext uri="{9D8B030D-6E8A-4147-A177-3AD203B41FA5}">
                      <a16:colId xmlns:a16="http://schemas.microsoft.com/office/drawing/2014/main" val="4209655985"/>
                    </a:ext>
                  </a:extLst>
                </a:gridCol>
                <a:gridCol w="2998124">
                  <a:extLst>
                    <a:ext uri="{9D8B030D-6E8A-4147-A177-3AD203B41FA5}">
                      <a16:colId xmlns:a16="http://schemas.microsoft.com/office/drawing/2014/main" val="1845707470"/>
                    </a:ext>
                  </a:extLst>
                </a:gridCol>
                <a:gridCol w="2998124">
                  <a:extLst>
                    <a:ext uri="{9D8B030D-6E8A-4147-A177-3AD203B41FA5}">
                      <a16:colId xmlns:a16="http://schemas.microsoft.com/office/drawing/2014/main" val="4201090745"/>
                    </a:ext>
                  </a:extLst>
                </a:gridCol>
              </a:tblGrid>
              <a:tr h="79762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4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400" dirty="0"/>
                        <a:t>실측 사이즈 </a:t>
                      </a:r>
                      <a:r>
                        <a:rPr lang="en-US" altLang="ko-KR" sz="2400" dirty="0"/>
                        <a:t>(cm)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400" dirty="0"/>
                        <a:t>측량 사이즈 </a:t>
                      </a:r>
                      <a:r>
                        <a:rPr lang="en-US" altLang="ko-KR" sz="2400" dirty="0"/>
                        <a:t>(cm)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400" dirty="0"/>
                        <a:t>오차 </a:t>
                      </a:r>
                      <a:r>
                        <a:rPr lang="en-US" altLang="ko-KR" sz="2400" dirty="0"/>
                        <a:t>(cm)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476776"/>
                  </a:ext>
                </a:extLst>
              </a:tr>
              <a:tr h="79762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400" dirty="0" err="1"/>
                        <a:t>쿠쉬쿠쉬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21.5 x 29.5 x 3.5 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pl-PL" altLang="ko-KR" sz="2400" dirty="0"/>
                        <a:t>22.5 x 30.1 x </a:t>
                      </a:r>
                      <a:r>
                        <a:rPr lang="en-US" altLang="ko-KR" sz="2400" dirty="0"/>
                        <a:t>4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1 x 0.6 x 0.5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832836"/>
                  </a:ext>
                </a:extLst>
              </a:tr>
              <a:tr h="79762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400" dirty="0"/>
                        <a:t>크라운산도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26 x 17.5 x 6.2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s-ES" altLang="ko-KR" sz="2400" dirty="0"/>
                        <a:t>27.1 x 18.8 x 6.5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1.1 x 1.3 x 0.3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516351"/>
                  </a:ext>
                </a:extLst>
              </a:tr>
              <a:tr h="7976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/>
                        <a:t>자두 음료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11 x 5 x 3.6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s-ES" altLang="ko-KR" sz="2400" dirty="0"/>
                        <a:t>11.2 x 5.3 x 4.7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0.2 x 0.3 x1.1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9903046"/>
                  </a:ext>
                </a:extLst>
              </a:tr>
              <a:tr h="79762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400" dirty="0"/>
                        <a:t>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10 x 10 x 6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10.6 x 10.3 x 5.8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0.6 x 0.3 x 0.2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667752"/>
                  </a:ext>
                </a:extLst>
              </a:tr>
              <a:tr h="79762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400" dirty="0"/>
                        <a:t>커피우유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11.5 x 7 x 7 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11.2 x 7.2 x 7.2 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0.3 x 0.2 x 0.2 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788249"/>
                  </a:ext>
                </a:extLst>
              </a:tr>
              <a:tr h="79762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400" dirty="0"/>
                        <a:t>토너박스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8.5 x 8.5 x 8.5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pl-PL" altLang="ko-KR" sz="2400" dirty="0"/>
                        <a:t>8.4 x 8.5 x x 8.3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400" dirty="0"/>
                        <a:t>0.1 x 0 x 0.2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4710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117261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roubleshooting"/>
          <p:cNvSpPr txBox="1">
            <a:spLocks noGrp="1"/>
          </p:cNvSpPr>
          <p:nvPr>
            <p:ph type="ctrTitle"/>
          </p:nvPr>
        </p:nvSpPr>
        <p:spPr>
          <a:xfrm>
            <a:off x="6880481" y="3441377"/>
            <a:ext cx="4527038" cy="1143002"/>
          </a:xfrm>
          <a:prstGeom prst="rect">
            <a:avLst/>
          </a:prstGeom>
        </p:spPr>
        <p:txBody>
          <a:bodyPr/>
          <a:lstStyle>
            <a:lvl1pPr algn="l">
              <a:defRPr sz="5000" b="1"/>
            </a:lvl1pPr>
          </a:lstStyle>
          <a:p>
            <a:r>
              <a:rPr dirty="0"/>
              <a:t>Troubleshooting</a:t>
            </a:r>
          </a:p>
        </p:txBody>
      </p:sp>
      <p:sp>
        <p:nvSpPr>
          <p:cNvPr id="183" name="상품 이미지의 왜곡…"/>
          <p:cNvSpPr txBox="1"/>
          <p:nvPr/>
        </p:nvSpPr>
        <p:spPr>
          <a:xfrm>
            <a:off x="7545546" y="5305847"/>
            <a:ext cx="3196908" cy="20810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marL="187157" indent="-187157">
              <a:buSzPct val="100000"/>
              <a:buAutoNum type="arabicPeriod"/>
              <a:defRPr sz="3000">
                <a:latin typeface="Calibri"/>
                <a:ea typeface="Calibri"/>
                <a:cs typeface="Calibri"/>
                <a:sym typeface="Calibri"/>
              </a:defRPr>
            </a:pPr>
            <a:r>
              <a:t> 상품 이미지의 왜곡</a:t>
            </a:r>
          </a:p>
          <a:p>
            <a:pPr marL="187157" indent="-187157">
              <a:buSzPct val="100000"/>
              <a:buAutoNum type="arabicPeriod"/>
              <a:defRPr sz="3000">
                <a:latin typeface="Calibri"/>
                <a:ea typeface="Calibri"/>
                <a:cs typeface="Calibri"/>
                <a:sym typeface="Calibri"/>
              </a:defRPr>
            </a:pPr>
            <a:r>
              <a:t> 마커 탐지</a:t>
            </a:r>
          </a:p>
          <a:p>
            <a:pPr marL="187157" indent="-187157">
              <a:buSzPct val="100000"/>
              <a:buAutoNum type="arabicPeriod"/>
              <a:defRPr sz="3000">
                <a:latin typeface="Calibri"/>
                <a:ea typeface="Calibri"/>
                <a:cs typeface="Calibri"/>
                <a:sym typeface="Calibri"/>
              </a:defRPr>
            </a:pPr>
            <a:r>
              <a:t> 이미지의 배경</a:t>
            </a:r>
          </a:p>
          <a:p>
            <a:pPr marL="187157" indent="-187157">
              <a:buSzPct val="100000"/>
              <a:buAutoNum type="arabicPeriod"/>
              <a:defRPr sz="3000">
                <a:latin typeface="Calibri"/>
                <a:ea typeface="Calibri"/>
                <a:cs typeface="Calibri"/>
                <a:sym typeface="Calibri"/>
              </a:defRPr>
            </a:pPr>
            <a:r>
              <a:t> 마커 크기 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49;p9"/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rPr dirty="0"/>
              <a:t>Troubleshooting</a:t>
            </a:r>
          </a:p>
        </p:txBody>
      </p:sp>
      <p:sp>
        <p:nvSpPr>
          <p:cNvPr id="186" name="Google Shape;150;p9"/>
          <p:cNvSpPr txBox="1"/>
          <p:nvPr/>
        </p:nvSpPr>
        <p:spPr>
          <a:xfrm>
            <a:off x="570902" y="1363818"/>
            <a:ext cx="4001098" cy="49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699" tIns="45699" rIns="45699" bIns="45699">
            <a:spAutoFit/>
          </a:bodyPr>
          <a:lstStyle>
            <a:lvl1pPr>
              <a:defRPr sz="26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dirty="0"/>
              <a:t>1. </a:t>
            </a:r>
            <a:r>
              <a:rPr dirty="0" err="1"/>
              <a:t>촬영시</a:t>
            </a:r>
            <a:r>
              <a:rPr dirty="0"/>
              <a:t> </a:t>
            </a:r>
            <a:r>
              <a:rPr dirty="0" err="1"/>
              <a:t>왜곡이</a:t>
            </a:r>
            <a:r>
              <a:rPr dirty="0"/>
              <a:t> </a:t>
            </a:r>
            <a:r>
              <a:rPr dirty="0" err="1"/>
              <a:t>있는</a:t>
            </a:r>
            <a:r>
              <a:rPr dirty="0"/>
              <a:t> </a:t>
            </a:r>
            <a:r>
              <a:rPr dirty="0" err="1"/>
              <a:t>경우</a:t>
            </a:r>
            <a:endParaRPr dirty="0"/>
          </a:p>
        </p:txBody>
      </p:sp>
      <p:pic>
        <p:nvPicPr>
          <p:cNvPr id="187" name="Google Shape;151;p9" descr="Google Shape;151;p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8452" y="2989592"/>
            <a:ext cx="4499014" cy="542602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Google Shape;152;p9" descr="Google Shape;152;p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057" y="2989592"/>
            <a:ext cx="4499013" cy="5426024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Google Shape;153;p9"/>
          <p:cNvSpPr txBox="1"/>
          <p:nvPr/>
        </p:nvSpPr>
        <p:spPr>
          <a:xfrm>
            <a:off x="11074847" y="3260461"/>
            <a:ext cx="6312681" cy="2134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Problem</a:t>
            </a:r>
          </a:p>
          <a:p>
            <a:pPr marL="240631" indent="-240631">
              <a:buClr>
                <a:srgbClr val="000000"/>
              </a:buClr>
              <a:buSzPts val="2400"/>
              <a:buFont typeface="Calibri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촬영 시에 흔들림</a:t>
            </a:r>
          </a:p>
          <a:p>
            <a:pPr marL="240631" indent="-240631">
              <a:buClr>
                <a:srgbClr val="000000"/>
              </a:buClr>
              <a:buSzPts val="2400"/>
              <a:buFont typeface="Calibri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정확하지 못한 각도</a:t>
            </a: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왜곡이 발생할 경우</a:t>
            </a: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정확한 사이즈의 측정이 불가능하고 오차 발생 </a:t>
            </a:r>
          </a:p>
        </p:txBody>
      </p:sp>
      <p:sp>
        <p:nvSpPr>
          <p:cNvPr id="190" name="Google Shape;154;p9"/>
          <p:cNvSpPr txBox="1"/>
          <p:nvPr/>
        </p:nvSpPr>
        <p:spPr>
          <a:xfrm>
            <a:off x="11074847" y="5863641"/>
            <a:ext cx="5721601" cy="2067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크라운산도 </a:t>
            </a:r>
          </a:p>
          <a:p>
            <a:pPr marL="240631" indent="-240631">
              <a:buClr>
                <a:srgbClr val="000000"/>
              </a:buClr>
              <a:buSzPts val="2400"/>
              <a:buFont typeface="Calibri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실측 사이즈</a:t>
            </a: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    26 x 17.5 x 6.2</a:t>
            </a:r>
          </a:p>
          <a:p>
            <a:pPr marL="240631" indent="-240631">
              <a:buClr>
                <a:srgbClr val="000000"/>
              </a:buClr>
              <a:buSzPts val="2400"/>
              <a:buFont typeface="Calibri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측량 사이즈</a:t>
            </a: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    27.1 x 18.8 x 6.5</a:t>
            </a:r>
          </a:p>
        </p:txBody>
      </p:sp>
      <p:sp>
        <p:nvSpPr>
          <p:cNvPr id="191" name="Google Shape;155;p9"/>
          <p:cNvSpPr/>
          <p:nvPr/>
        </p:nvSpPr>
        <p:spPr>
          <a:xfrm>
            <a:off x="5134057" y="5568400"/>
            <a:ext cx="480648" cy="268410"/>
          </a:xfrm>
          <a:prstGeom prst="rightArrow">
            <a:avLst>
              <a:gd name="adj1" fmla="val 32000"/>
              <a:gd name="adj2" fmla="val 114072"/>
            </a:avLst>
          </a:prstGeom>
          <a:solidFill>
            <a:srgbClr val="000000"/>
          </a:solidFill>
          <a:ln>
            <a:solidFill>
              <a:srgbClr val="7D60A0"/>
            </a:solidFill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  <p:txBody>
          <a:bodyPr lIns="0" tIns="0" rIns="0" bIns="0" anchor="ctr"/>
          <a:lstStyle/>
          <a:p>
            <a:pPr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2" name="Google Shape;156;p9"/>
          <p:cNvSpPr/>
          <p:nvPr/>
        </p:nvSpPr>
        <p:spPr>
          <a:xfrm rot="16200000">
            <a:off x="7567075" y="5611524"/>
            <a:ext cx="49422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FFFFFF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93" name="Google Shape;157;p9"/>
          <p:cNvSpPr/>
          <p:nvPr/>
        </p:nvSpPr>
        <p:spPr>
          <a:xfrm>
            <a:off x="6402049" y="3114974"/>
            <a:ext cx="3375902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FFFFFF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94" name="Google Shape;158;p9"/>
          <p:cNvSpPr txBox="1"/>
          <p:nvPr/>
        </p:nvSpPr>
        <p:spPr>
          <a:xfrm>
            <a:off x="6243649" y="2714774"/>
            <a:ext cx="3692702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18.8cm</a:t>
            </a:r>
          </a:p>
        </p:txBody>
      </p:sp>
      <p:sp>
        <p:nvSpPr>
          <p:cNvPr id="195" name="Google Shape;159;p9"/>
          <p:cNvSpPr txBox="1"/>
          <p:nvPr/>
        </p:nvSpPr>
        <p:spPr>
          <a:xfrm rot="5400000">
            <a:off x="8557758" y="5516508"/>
            <a:ext cx="3692701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27.1cm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64;p10"/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t>Troubleshooting</a:t>
            </a:r>
          </a:p>
        </p:txBody>
      </p:sp>
      <p:sp>
        <p:nvSpPr>
          <p:cNvPr id="198" name="Google Shape;168;p10"/>
          <p:cNvSpPr txBox="1"/>
          <p:nvPr/>
        </p:nvSpPr>
        <p:spPr>
          <a:xfrm>
            <a:off x="570902" y="1363818"/>
            <a:ext cx="4195062" cy="49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699" tIns="45699" rIns="45699" bIns="45699">
            <a:spAutoFit/>
          </a:bodyPr>
          <a:lstStyle>
            <a:lvl1pPr>
              <a:defRPr sz="26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dirty="0"/>
              <a:t>2. </a:t>
            </a:r>
            <a:r>
              <a:rPr dirty="0" err="1"/>
              <a:t>마커를</a:t>
            </a:r>
            <a:r>
              <a:rPr dirty="0"/>
              <a:t> </a:t>
            </a:r>
            <a:r>
              <a:rPr dirty="0" err="1"/>
              <a:t>탐지</a:t>
            </a:r>
            <a:r>
              <a:rPr dirty="0"/>
              <a:t> </a:t>
            </a:r>
            <a:r>
              <a:rPr dirty="0" err="1"/>
              <a:t>못하는</a:t>
            </a:r>
            <a:r>
              <a:rPr dirty="0"/>
              <a:t> </a:t>
            </a:r>
            <a:r>
              <a:rPr dirty="0" err="1"/>
              <a:t>경우</a:t>
            </a:r>
            <a:endParaRPr dirty="0"/>
          </a:p>
        </p:txBody>
      </p:sp>
      <p:pic>
        <p:nvPicPr>
          <p:cNvPr id="199" name="Google Shape;169;p10" descr="Google Shape;169;p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94" y="2748554"/>
            <a:ext cx="4833084" cy="522714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Google Shape;170;p10" descr="Google Shape;170;p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897" y="2434991"/>
            <a:ext cx="3516470" cy="5649223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Google Shape;171;p10"/>
          <p:cNvSpPr/>
          <p:nvPr/>
        </p:nvSpPr>
        <p:spPr>
          <a:xfrm>
            <a:off x="5676963" y="5125398"/>
            <a:ext cx="480648" cy="268409"/>
          </a:xfrm>
          <a:prstGeom prst="rightArrow">
            <a:avLst>
              <a:gd name="adj1" fmla="val 32000"/>
              <a:gd name="adj2" fmla="val 114072"/>
            </a:avLst>
          </a:prstGeom>
          <a:solidFill>
            <a:srgbClr val="000000"/>
          </a:solidFill>
          <a:ln>
            <a:solidFill>
              <a:srgbClr val="7D60A0"/>
            </a:solidFill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  <p:txBody>
          <a:bodyPr lIns="0" tIns="0" rIns="0" bIns="0" anchor="ctr"/>
          <a:lstStyle/>
          <a:p>
            <a:pPr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2" name="Google Shape;173;p10"/>
          <p:cNvSpPr txBox="1"/>
          <p:nvPr/>
        </p:nvSpPr>
        <p:spPr>
          <a:xfrm>
            <a:off x="11034197" y="3925629"/>
            <a:ext cx="5242744" cy="2435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Problem</a:t>
            </a: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- 마커 주위로 여백이 없으면 탐지를 못하는 경우가 생김</a:t>
            </a:r>
          </a:p>
          <a:p>
            <a:pPr>
              <a:defRPr sz="2400"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Solution </a:t>
            </a: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- 마커 주위에 여백을 두고 만들어야함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roubleshooting"/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t>Troubleshooting</a:t>
            </a:r>
          </a:p>
        </p:txBody>
      </p:sp>
      <p:sp>
        <p:nvSpPr>
          <p:cNvPr id="205" name="Google Shape;165;p10"/>
          <p:cNvSpPr txBox="1"/>
          <p:nvPr/>
        </p:nvSpPr>
        <p:spPr>
          <a:xfrm>
            <a:off x="11070950" y="4194841"/>
            <a:ext cx="6167661" cy="2871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Problem</a:t>
            </a:r>
          </a:p>
          <a:p>
            <a:pPr marL="320841" indent="-320841">
              <a:buClr>
                <a:srgbClr val="000000"/>
              </a:buClr>
              <a:buSzPts val="2400"/>
              <a:buAutoNum type="arabicPeriod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상품을 촬영시 배경에 무늬가 있거나 </a:t>
            </a:r>
          </a:p>
          <a:p>
            <a:pPr marL="320841" indent="-320841">
              <a:buClr>
                <a:srgbClr val="000000"/>
              </a:buClr>
              <a:buSzPts val="2400"/>
              <a:buAutoNum type="arabicPeriod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조명이 너무 밝거나 어둡거나 할 경우</a:t>
            </a: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외곽선을 정확히 그려주지 못함 </a:t>
            </a:r>
          </a:p>
          <a:p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Solution </a:t>
            </a:r>
          </a:p>
          <a:p>
            <a:pPr marL="240631" indent="-240631">
              <a:buClr>
                <a:srgbClr val="000000"/>
              </a:buClr>
              <a:buSzPts val="2400"/>
              <a:buFont typeface="Calibri"/>
              <a:buChar char="-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마커를 탐지후 Rembg를 통해 배경 이미지를 제거 </a:t>
            </a:r>
          </a:p>
        </p:txBody>
      </p:sp>
      <p:pic>
        <p:nvPicPr>
          <p:cNvPr id="206" name="Google Shape;166;p10" descr="Google Shape;166;p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302" y="3509576"/>
            <a:ext cx="4241842" cy="424184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Google Shape;167;p10" descr="Google Shape;167;p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235" y="3496956"/>
            <a:ext cx="4267081" cy="4267081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Google Shape;168;p10"/>
          <p:cNvSpPr txBox="1"/>
          <p:nvPr/>
        </p:nvSpPr>
        <p:spPr>
          <a:xfrm>
            <a:off x="570902" y="1363818"/>
            <a:ext cx="3795407" cy="48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26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3-1. 이미지의 배경</a:t>
            </a:r>
          </a:p>
        </p:txBody>
      </p:sp>
      <p:sp>
        <p:nvSpPr>
          <p:cNvPr id="209" name="Google Shape;172;p10"/>
          <p:cNvSpPr/>
          <p:nvPr/>
        </p:nvSpPr>
        <p:spPr>
          <a:xfrm>
            <a:off x="5131985" y="5496292"/>
            <a:ext cx="480648" cy="268409"/>
          </a:xfrm>
          <a:prstGeom prst="rightArrow">
            <a:avLst>
              <a:gd name="adj1" fmla="val 32000"/>
              <a:gd name="adj2" fmla="val 114072"/>
            </a:avLst>
          </a:prstGeom>
          <a:solidFill>
            <a:srgbClr val="000000"/>
          </a:solidFill>
          <a:ln>
            <a:solidFill>
              <a:srgbClr val="7D60A0"/>
            </a:solidFill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  <p:txBody>
          <a:bodyPr lIns="0" tIns="0" rIns="0" bIns="0" anchor="ctr"/>
          <a:lstStyle/>
          <a:p>
            <a:pPr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roubleshooting"/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t>Troubleshooting</a:t>
            </a:r>
          </a:p>
        </p:txBody>
      </p:sp>
      <p:sp>
        <p:nvSpPr>
          <p:cNvPr id="212" name="Google Shape;165;p10"/>
          <p:cNvSpPr txBox="1"/>
          <p:nvPr/>
        </p:nvSpPr>
        <p:spPr>
          <a:xfrm>
            <a:off x="10519875" y="4242911"/>
            <a:ext cx="6381273" cy="2435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Problem</a:t>
            </a:r>
          </a:p>
          <a:p>
            <a:pPr marL="222121" indent="-222121">
              <a:buSzPct val="100000"/>
              <a:buChar char="-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배경 제거를 안할 경우 여러 개의 외곽선 검출 </a:t>
            </a:r>
          </a:p>
          <a:p>
            <a:pPr marL="222121" indent="-222121">
              <a:buSzPct val="100000"/>
              <a:buChar char="-"/>
              <a:defRPr sz="24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  <a:p>
            <a:pPr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Solution </a:t>
            </a:r>
          </a:p>
          <a:p>
            <a:pPr marL="240631" indent="-240631">
              <a:buClr>
                <a:srgbClr val="000000"/>
              </a:buClr>
              <a:buSzPts val="2400"/>
              <a:buFont typeface="Calibri"/>
              <a:buChar char="-"/>
              <a:defRPr sz="2400">
                <a:latin typeface="Calibri"/>
                <a:ea typeface="Calibri"/>
                <a:cs typeface="Calibri"/>
                <a:sym typeface="Calibri"/>
              </a:defRPr>
            </a:pPr>
            <a:r>
              <a:t>마커를 탐지후 Rembg를 통해 배경을 제거할 경우 정확한 외곽선만 검출됨 </a:t>
            </a:r>
          </a:p>
        </p:txBody>
      </p:sp>
      <p:sp>
        <p:nvSpPr>
          <p:cNvPr id="213" name="Google Shape;168;p10"/>
          <p:cNvSpPr txBox="1"/>
          <p:nvPr/>
        </p:nvSpPr>
        <p:spPr>
          <a:xfrm>
            <a:off x="570902" y="1363818"/>
            <a:ext cx="3868547" cy="48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26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3-2. 이미지의 배경</a:t>
            </a:r>
          </a:p>
        </p:txBody>
      </p:sp>
      <p:pic>
        <p:nvPicPr>
          <p:cNvPr id="214" name="스크린샷 2022-09-28 오후 3.45.28.png" descr="스크린샷 2022-09-28 오후 3.45.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66" y="2287025"/>
            <a:ext cx="4090966" cy="67830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스크린샷 2022-09-28 오후 2.49.11.png" descr="스크린샷 2022-09-28 오후 2.49.1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945" y="2287025"/>
            <a:ext cx="3499680" cy="6783085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Google Shape;171;p10"/>
          <p:cNvSpPr/>
          <p:nvPr/>
        </p:nvSpPr>
        <p:spPr>
          <a:xfrm>
            <a:off x="5004515" y="5544363"/>
            <a:ext cx="480648" cy="268409"/>
          </a:xfrm>
          <a:prstGeom prst="rightArrow">
            <a:avLst>
              <a:gd name="adj1" fmla="val 32000"/>
              <a:gd name="adj2" fmla="val 114072"/>
            </a:avLst>
          </a:prstGeom>
          <a:solidFill>
            <a:srgbClr val="000000"/>
          </a:solidFill>
          <a:ln>
            <a:solidFill>
              <a:srgbClr val="7D60A0"/>
            </a:solidFill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  <p:txBody>
          <a:bodyPr lIns="0" tIns="0" rIns="0" bIns="0" anchor="ctr"/>
          <a:lstStyle/>
          <a:p>
            <a:pPr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178;p11"/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t>Troubleshooting</a:t>
            </a:r>
          </a:p>
        </p:txBody>
      </p:sp>
      <p:sp>
        <p:nvSpPr>
          <p:cNvPr id="219" name="Google Shape;179;p11"/>
          <p:cNvSpPr txBox="1"/>
          <p:nvPr/>
        </p:nvSpPr>
        <p:spPr>
          <a:xfrm>
            <a:off x="570900" y="1363818"/>
            <a:ext cx="5372699" cy="49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699" tIns="45699" rIns="45699" bIns="45699">
            <a:spAutoFit/>
          </a:bodyPr>
          <a:lstStyle>
            <a:lvl1pPr>
              <a:defRPr sz="26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dirty="0"/>
              <a:t>4-1. </a:t>
            </a:r>
            <a:r>
              <a:rPr dirty="0" err="1"/>
              <a:t>마커가</a:t>
            </a:r>
            <a:r>
              <a:rPr dirty="0"/>
              <a:t> </a:t>
            </a:r>
            <a:r>
              <a:rPr dirty="0" err="1"/>
              <a:t>상품의</a:t>
            </a:r>
            <a:r>
              <a:rPr dirty="0"/>
              <a:t> </a:t>
            </a:r>
            <a:r>
              <a:rPr dirty="0" err="1"/>
              <a:t>크기보다</a:t>
            </a:r>
            <a:r>
              <a:rPr dirty="0"/>
              <a:t> 클 </a:t>
            </a:r>
            <a:r>
              <a:rPr dirty="0" err="1"/>
              <a:t>경우</a:t>
            </a:r>
            <a:endParaRPr dirty="0"/>
          </a:p>
        </p:txBody>
      </p:sp>
      <p:sp>
        <p:nvSpPr>
          <p:cNvPr id="220" name="Google Shape;180;p11"/>
          <p:cNvSpPr txBox="1"/>
          <p:nvPr/>
        </p:nvSpPr>
        <p:spPr>
          <a:xfrm>
            <a:off x="9655315" y="3572435"/>
            <a:ext cx="7638228" cy="3142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Problem</a:t>
            </a:r>
          </a:p>
          <a:p>
            <a:pPr marL="240631" indent="-240631">
              <a:buSzPct val="100000"/>
              <a:buChar char="-"/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마커의 크기가 상품의 크기보다 클때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위에 올려놓고 촬영시 외곽선 탐색 오류를 보여줌 </a:t>
            </a:r>
          </a:p>
          <a:p>
            <a:pPr>
              <a:defRPr sz="2600"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Solution(ongoing) 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- 깊이가 길고 마커보다 크기가 작을경우에는 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촬영을 위에서 찍는게 아니라 세워놓고 찍는 방법을 생각중</a:t>
            </a:r>
          </a:p>
        </p:txBody>
      </p:sp>
      <p:pic>
        <p:nvPicPr>
          <p:cNvPr id="221" name="Google Shape;181;p11" descr="Google Shape;181;p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979" y="2388206"/>
            <a:ext cx="7975656" cy="3067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Google Shape;182;p11" descr="Google Shape;182;p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80" y="5995015"/>
            <a:ext cx="7975654" cy="3067560"/>
          </a:xfrm>
          <a:prstGeom prst="rect">
            <a:avLst/>
          </a:prstGeom>
          <a:ln w="12700">
            <a:miter lim="400000"/>
          </a:ln>
        </p:spPr>
      </p:pic>
      <p:sp>
        <p:nvSpPr>
          <p:cNvPr id="223" name="Google Shape;183;p11"/>
          <p:cNvSpPr/>
          <p:nvPr/>
        </p:nvSpPr>
        <p:spPr>
          <a:xfrm>
            <a:off x="1171350" y="8169499"/>
            <a:ext cx="70431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24" name="Google Shape;184;p11"/>
          <p:cNvSpPr/>
          <p:nvPr/>
        </p:nvSpPr>
        <p:spPr>
          <a:xfrm rot="16200000">
            <a:off x="7538674" y="7241124"/>
            <a:ext cx="15825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25" name="Google Shape;185;p11"/>
          <p:cNvSpPr txBox="1"/>
          <p:nvPr/>
        </p:nvSpPr>
        <p:spPr>
          <a:xfrm>
            <a:off x="2777450" y="8282599"/>
            <a:ext cx="3692701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22.2cm</a:t>
            </a:r>
          </a:p>
        </p:txBody>
      </p:sp>
      <p:sp>
        <p:nvSpPr>
          <p:cNvPr id="226" name="Google Shape;186;p11"/>
          <p:cNvSpPr txBox="1"/>
          <p:nvPr/>
        </p:nvSpPr>
        <p:spPr>
          <a:xfrm rot="5400000">
            <a:off x="7723595" y="7267595"/>
            <a:ext cx="1657801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5.1cm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roubleshooting"/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t>Troubleshooting</a:t>
            </a:r>
          </a:p>
        </p:txBody>
      </p:sp>
      <p:sp>
        <p:nvSpPr>
          <p:cNvPr id="229" name="Google Shape;179;p11"/>
          <p:cNvSpPr txBox="1"/>
          <p:nvPr/>
        </p:nvSpPr>
        <p:spPr>
          <a:xfrm>
            <a:off x="570900" y="1363818"/>
            <a:ext cx="5331135" cy="49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699" tIns="45699" rIns="45699" bIns="45699">
            <a:spAutoFit/>
          </a:bodyPr>
          <a:lstStyle>
            <a:lvl1pPr>
              <a:defRPr sz="26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dirty="0"/>
              <a:t>4-2. </a:t>
            </a:r>
            <a:r>
              <a:rPr dirty="0" err="1"/>
              <a:t>마커가</a:t>
            </a:r>
            <a:r>
              <a:rPr dirty="0"/>
              <a:t> </a:t>
            </a:r>
            <a:r>
              <a:rPr dirty="0" err="1"/>
              <a:t>상품의</a:t>
            </a:r>
            <a:r>
              <a:rPr dirty="0"/>
              <a:t> </a:t>
            </a:r>
            <a:r>
              <a:rPr dirty="0" err="1"/>
              <a:t>크기보다</a:t>
            </a:r>
            <a:r>
              <a:rPr dirty="0"/>
              <a:t> 클 </a:t>
            </a:r>
            <a:r>
              <a:rPr dirty="0" err="1"/>
              <a:t>경우</a:t>
            </a:r>
            <a:endParaRPr dirty="0"/>
          </a:p>
        </p:txBody>
      </p:sp>
      <p:sp>
        <p:nvSpPr>
          <p:cNvPr id="230" name="Google Shape;180;p11"/>
          <p:cNvSpPr txBox="1"/>
          <p:nvPr/>
        </p:nvSpPr>
        <p:spPr>
          <a:xfrm>
            <a:off x="10539598" y="3339147"/>
            <a:ext cx="7638229" cy="3608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Problem</a:t>
            </a:r>
          </a:p>
          <a:p>
            <a:pPr marL="240631" indent="-240631">
              <a:buSzPct val="100000"/>
              <a:buChar char="-"/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마커의 크기가 상품의 크기보다 클때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아래에 놓고 촬영시 마커의 사이즈가 작게 측정되어 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실제 크기와 오차가 발생 (깊이에 따른 오차)</a:t>
            </a:r>
          </a:p>
          <a:p>
            <a:pPr>
              <a:defRPr sz="2600"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Solution (Ongoing) 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- 깊이가 길고 마커보다 크기가 작을경우에는 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촬영을 위에서 찍는게 아니라 세워놓고 찍는 방법을 생각중</a:t>
            </a:r>
          </a:p>
        </p:txBody>
      </p:sp>
      <p:pic>
        <p:nvPicPr>
          <p:cNvPr id="231" name="다운로드 (2).png" descr="다운로드 (2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203" y="2886484"/>
            <a:ext cx="9563057" cy="4514032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Google Shape;184;p11"/>
          <p:cNvSpPr/>
          <p:nvPr/>
        </p:nvSpPr>
        <p:spPr>
          <a:xfrm rot="16200000">
            <a:off x="8973957" y="4219598"/>
            <a:ext cx="1515519" cy="97232"/>
          </a:xfrm>
          <a:prstGeom prst="leftRightArrow">
            <a:avLst>
              <a:gd name="adj1" fmla="val 0"/>
              <a:gd name="adj2" fmla="val 55699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33" name="Google Shape;183;p11"/>
          <p:cNvSpPr/>
          <p:nvPr/>
        </p:nvSpPr>
        <p:spPr>
          <a:xfrm>
            <a:off x="1102257" y="3235456"/>
            <a:ext cx="8463891" cy="131373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34" name="48.9 cm"/>
          <p:cNvSpPr txBox="1"/>
          <p:nvPr/>
        </p:nvSpPr>
        <p:spPr>
          <a:xfrm>
            <a:off x="5011623" y="2985038"/>
            <a:ext cx="645159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48.9 cm</a:t>
            </a:r>
          </a:p>
        </p:txBody>
      </p:sp>
      <p:sp>
        <p:nvSpPr>
          <p:cNvPr id="235" name="8.8 cm"/>
          <p:cNvSpPr txBox="1"/>
          <p:nvPr/>
        </p:nvSpPr>
        <p:spPr>
          <a:xfrm rot="16200000">
            <a:off x="9660024" y="4169522"/>
            <a:ext cx="546274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t>8.8 cm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roubleshooting"/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rPr dirty="0"/>
              <a:t>Troubleshooting</a:t>
            </a:r>
          </a:p>
        </p:txBody>
      </p:sp>
      <p:sp>
        <p:nvSpPr>
          <p:cNvPr id="238" name="4-3. 마커가 상품의 크기보다 클 경우"/>
          <p:cNvSpPr txBox="1"/>
          <p:nvPr/>
        </p:nvSpPr>
        <p:spPr>
          <a:xfrm>
            <a:off x="570902" y="1363818"/>
            <a:ext cx="4714487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6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dirty="0"/>
              <a:t>4-3. </a:t>
            </a:r>
            <a:r>
              <a:rPr dirty="0" err="1"/>
              <a:t>마커가</a:t>
            </a:r>
            <a:r>
              <a:rPr dirty="0"/>
              <a:t> </a:t>
            </a:r>
            <a:r>
              <a:rPr dirty="0" err="1"/>
              <a:t>상품의</a:t>
            </a:r>
            <a:r>
              <a:rPr dirty="0"/>
              <a:t> </a:t>
            </a:r>
            <a:r>
              <a:rPr dirty="0" err="1"/>
              <a:t>크기보다</a:t>
            </a:r>
            <a:r>
              <a:rPr dirty="0"/>
              <a:t> 클 </a:t>
            </a:r>
            <a:r>
              <a:rPr dirty="0" err="1"/>
              <a:t>경우</a:t>
            </a:r>
            <a:endParaRPr dirty="0"/>
          </a:p>
        </p:txBody>
      </p:sp>
      <p:pic>
        <p:nvPicPr>
          <p:cNvPr id="239" name="Output_마이쮸1.jpg" descr="Output_마이쮸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365" y="2550892"/>
            <a:ext cx="6404395" cy="6404395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Problem…"/>
          <p:cNvSpPr txBox="1"/>
          <p:nvPr/>
        </p:nvSpPr>
        <p:spPr>
          <a:xfrm>
            <a:off x="10906203" y="4227725"/>
            <a:ext cx="4670294" cy="30507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Problem 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상품의 크기가 마커보다 작을시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제대로 탐지를 못하는 모습을 보여줌 </a:t>
            </a:r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  <a:p>
            <a:pPr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Solution (Ongoing)</a:t>
            </a:r>
          </a:p>
          <a:p>
            <a:pPr marL="320842" indent="-320842">
              <a:buSzPct val="100000"/>
              <a:buAutoNum type="arabicPeriod"/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마커를 더 작게 만들어서 측정</a:t>
            </a:r>
          </a:p>
          <a:p>
            <a:pPr marL="320842" indent="-320842">
              <a:buSzPct val="100000"/>
              <a:buAutoNum type="arabicPeriod"/>
              <a:defRPr sz="2600">
                <a:latin typeface="Calibri"/>
                <a:ea typeface="Calibri"/>
                <a:cs typeface="Calibri"/>
                <a:sym typeface="Calibri"/>
              </a:defRPr>
            </a:pPr>
            <a:r>
              <a:t>코드 수정 필요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ns"/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t>Plans</a:t>
            </a:r>
          </a:p>
        </p:txBody>
      </p:sp>
      <p:pic>
        <p:nvPicPr>
          <p:cNvPr id="243" name="제목 없는 다이어그램.drawio.png" descr="제목 없는 다이어그램.draw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346" y="2597150"/>
            <a:ext cx="2552701" cy="5092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제목 없는 다이어그램.drawio (3).png" descr="제목 없는 다이어그램.drawio (3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1010" y="2597150"/>
            <a:ext cx="2552701" cy="5092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제목 없는 다이어그램.drawio (2).png" descr="제목 없는 다이어그램.drawio (2)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936" y="5340810"/>
            <a:ext cx="2346185" cy="46806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제목 없는 다이어그램.drawio (1).png" descr="제목 없는 다이어그램.drawio (1)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1936" y="533561"/>
            <a:ext cx="2346185" cy="4680696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선"/>
          <p:cNvSpPr/>
          <p:nvPr/>
        </p:nvSpPr>
        <p:spPr>
          <a:xfrm flipV="1">
            <a:off x="4351958" y="2863534"/>
            <a:ext cx="3243456" cy="157239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  <p:sp>
        <p:nvSpPr>
          <p:cNvPr id="248" name="선"/>
          <p:cNvSpPr/>
          <p:nvPr/>
        </p:nvSpPr>
        <p:spPr>
          <a:xfrm>
            <a:off x="4351958" y="6344314"/>
            <a:ext cx="3243489" cy="158196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  <p:sp>
        <p:nvSpPr>
          <p:cNvPr id="249" name="선"/>
          <p:cNvSpPr/>
          <p:nvPr/>
        </p:nvSpPr>
        <p:spPr>
          <a:xfrm>
            <a:off x="10443163" y="2907502"/>
            <a:ext cx="3438372" cy="1775752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  <p:sp>
        <p:nvSpPr>
          <p:cNvPr id="250" name="선"/>
          <p:cNvSpPr/>
          <p:nvPr/>
        </p:nvSpPr>
        <p:spPr>
          <a:xfrm flipV="1">
            <a:off x="10416230" y="6271554"/>
            <a:ext cx="3492073" cy="1706288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55;p2"/>
          <p:cNvGrpSpPr/>
          <p:nvPr/>
        </p:nvGrpSpPr>
        <p:grpSpPr>
          <a:xfrm>
            <a:off x="2348445" y="4229067"/>
            <a:ext cx="2696233" cy="968641"/>
            <a:chOff x="0" y="0"/>
            <a:chExt cx="2696231" cy="968640"/>
          </a:xfrm>
        </p:grpSpPr>
        <p:pic>
          <p:nvPicPr>
            <p:cNvPr id="106" name="Google Shape;56;p2" descr="Google Shape;56;p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0"/>
              <a:ext cx="2227308" cy="9686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7" name="Google Shape;57;p2" descr="Google Shape;57;p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8165" y="58001"/>
              <a:ext cx="585778" cy="4945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8" name="Google Shape;58;p2" descr="Google Shape;58;p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10454" y="432910"/>
              <a:ext cx="585778" cy="4945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0" name="Team…"/>
          <p:cNvSpPr txBox="1"/>
          <p:nvPr/>
        </p:nvSpPr>
        <p:spPr>
          <a:xfrm>
            <a:off x="7432794" y="1196613"/>
            <a:ext cx="3422412" cy="800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dirty="0"/>
              <a:t>Team</a:t>
            </a:r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dirty="0"/>
              <a:t>Project </a:t>
            </a:r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dirty="0" err="1"/>
              <a:t>Our’s</a:t>
            </a:r>
            <a:r>
              <a:rPr dirty="0"/>
              <a:t> Goal </a:t>
            </a:r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dirty="0"/>
              <a:t>IDEA </a:t>
            </a:r>
            <a:endParaRPr lang="en-US"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lang="en-US"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lang="en-US" dirty="0"/>
              <a:t>Results</a:t>
            </a: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dirty="0"/>
              <a:t>Troubleshooting</a:t>
            </a:r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endParaRPr dirty="0"/>
          </a:p>
          <a:p>
            <a:pPr>
              <a:defRPr sz="40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pPr>
            <a:r>
              <a:rPr dirty="0"/>
              <a:t>Plans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191;p12" descr="Google Shape;191;p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926" y="4702345"/>
            <a:ext cx="4643085" cy="13334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64;p3" descr="Google Shape;64;p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11" y="448543"/>
            <a:ext cx="1237778" cy="7647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Google Shape;65;p3" descr="Google Shape;65;p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0785" y="3443075"/>
            <a:ext cx="1778862" cy="20976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Google Shape;66;p3" descr="Google Shape;66;p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3427" y="3442820"/>
            <a:ext cx="1778861" cy="20976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Google Shape;67;p3" descr="Google Shape;67;p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7903" y="3427479"/>
            <a:ext cx="1778861" cy="20976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Google Shape;68;p3" descr="Google Shape;68;p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017" y="6249096"/>
            <a:ext cx="2837321" cy="6476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Google Shape;69;p3" descr="Google Shape;69;p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3331" y="6248839"/>
            <a:ext cx="2696977" cy="6335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Google Shape;70;p3" descr="Google Shape;70;p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68104" y="6264180"/>
            <a:ext cx="2688261" cy="652634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Github &amp; Notion 정리…"/>
          <p:cNvSpPr txBox="1"/>
          <p:nvPr/>
        </p:nvSpPr>
        <p:spPr>
          <a:xfrm>
            <a:off x="2186860" y="7701215"/>
            <a:ext cx="2766713" cy="7004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marL="220578" indent="-220578">
              <a:buSzPct val="100000"/>
              <a:buChar char="•"/>
              <a:defRPr sz="2200"/>
            </a:pPr>
            <a:r>
              <a:rPr dirty="0" err="1"/>
              <a:t>Github</a:t>
            </a:r>
            <a:r>
              <a:rPr dirty="0"/>
              <a:t> &amp; Notion </a:t>
            </a:r>
            <a:r>
              <a:rPr dirty="0" err="1"/>
              <a:t>정리</a:t>
            </a:r>
            <a:endParaRPr dirty="0"/>
          </a:p>
          <a:p>
            <a:pPr marL="220578" indent="-220578">
              <a:buSzPct val="100000"/>
              <a:buChar char="•"/>
              <a:defRPr sz="2200"/>
            </a:pP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분석</a:t>
            </a:r>
            <a:r>
              <a:rPr dirty="0"/>
              <a:t> 및 QA Test</a:t>
            </a:r>
          </a:p>
        </p:txBody>
      </p:sp>
      <p:sp>
        <p:nvSpPr>
          <p:cNvPr id="120" name="Github &amp; Notion 정리…"/>
          <p:cNvSpPr txBox="1"/>
          <p:nvPr/>
        </p:nvSpPr>
        <p:spPr>
          <a:xfrm>
            <a:off x="7542862" y="7536115"/>
            <a:ext cx="3202276" cy="1030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marL="220578" indent="-220578">
              <a:buSzPct val="100000"/>
              <a:buChar char="•"/>
              <a:defRPr sz="2200"/>
            </a:pPr>
            <a:r>
              <a:rPr dirty="0" err="1"/>
              <a:t>Github</a:t>
            </a:r>
            <a:r>
              <a:rPr dirty="0"/>
              <a:t> &amp; Notion </a:t>
            </a:r>
            <a:r>
              <a:rPr dirty="0" err="1"/>
              <a:t>정리</a:t>
            </a:r>
            <a:endParaRPr dirty="0"/>
          </a:p>
          <a:p>
            <a:pPr marL="220578" indent="-220578">
              <a:buSzPct val="100000"/>
              <a:buChar char="•"/>
              <a:defRPr sz="2200"/>
            </a:pP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분석</a:t>
            </a:r>
            <a:r>
              <a:rPr dirty="0"/>
              <a:t> 및 </a:t>
            </a:r>
            <a:r>
              <a:rPr dirty="0" err="1"/>
              <a:t>알고리즘</a:t>
            </a:r>
            <a:r>
              <a:rPr dirty="0"/>
              <a:t> </a:t>
            </a:r>
            <a:r>
              <a:rPr dirty="0" err="1"/>
              <a:t>수정</a:t>
            </a:r>
            <a:endParaRPr dirty="0"/>
          </a:p>
          <a:p>
            <a:pPr marL="220578" indent="-220578">
              <a:buSzPct val="100000"/>
              <a:buChar char="•"/>
              <a:defRPr sz="2200"/>
            </a:pPr>
            <a:r>
              <a:rPr dirty="0"/>
              <a:t>QA Test</a:t>
            </a:r>
          </a:p>
        </p:txBody>
      </p:sp>
      <p:sp>
        <p:nvSpPr>
          <p:cNvPr id="121" name="Notion 정리…"/>
          <p:cNvSpPr txBox="1"/>
          <p:nvPr/>
        </p:nvSpPr>
        <p:spPr>
          <a:xfrm>
            <a:off x="12856195" y="7536115"/>
            <a:ext cx="3202276" cy="1030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marL="220578" indent="-220578">
              <a:buSzPct val="100000"/>
              <a:buChar char="•"/>
              <a:defRPr sz="2200"/>
            </a:pPr>
            <a:r>
              <a:t>Notion 정리</a:t>
            </a:r>
          </a:p>
          <a:p>
            <a:pPr marL="220578" indent="-220578">
              <a:buSzPct val="100000"/>
              <a:buChar char="•"/>
              <a:defRPr sz="2200"/>
            </a:pPr>
            <a:r>
              <a:t>코드 분석 및 알고리즘 수정</a:t>
            </a:r>
          </a:p>
          <a:p>
            <a:pPr marL="220578" indent="-220578">
              <a:buSzPct val="100000"/>
              <a:buChar char="•"/>
              <a:defRPr sz="2200"/>
            </a:pPr>
            <a:r>
              <a:t>QA Test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75;p4" descr="Google Shape;75;p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04" y="479225"/>
            <a:ext cx="1569606" cy="6666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Google Shape;76;p4" descr="Google Shape;76;p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804" y="4826627"/>
            <a:ext cx="10764240" cy="6938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81;p5" descr="Google Shape;81;p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70" y="346687"/>
            <a:ext cx="2334537" cy="84257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9" name="Google Shape;82;p5"/>
          <p:cNvGrpSpPr/>
          <p:nvPr/>
        </p:nvGrpSpPr>
        <p:grpSpPr>
          <a:xfrm>
            <a:off x="771816" y="156721"/>
            <a:ext cx="9459669" cy="10486811"/>
            <a:chOff x="0" y="0"/>
            <a:chExt cx="9459668" cy="10486810"/>
          </a:xfrm>
        </p:grpSpPr>
        <p:pic>
          <p:nvPicPr>
            <p:cNvPr id="127" name="Google Shape;83;p5" descr="Google Shape;83;p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459669" cy="104868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8" name="Google Shape;84;p5" descr="Google Shape;84;p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07646" y="2364433"/>
              <a:ext cx="4729835" cy="52434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30" name="Google Shape;85;p5" descr="Google Shape;85;p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8315" y="5133421"/>
            <a:ext cx="2934594" cy="6585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Google Shape;86;p5" descr="Google Shape;86;p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2617" y="6305138"/>
            <a:ext cx="3526181" cy="47427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4" name="Google Shape;87;p5"/>
          <p:cNvGrpSpPr/>
          <p:nvPr/>
        </p:nvGrpSpPr>
        <p:grpSpPr>
          <a:xfrm>
            <a:off x="8544193" y="179732"/>
            <a:ext cx="9459669" cy="10456130"/>
            <a:chOff x="0" y="0"/>
            <a:chExt cx="9459668" cy="10456128"/>
          </a:xfrm>
        </p:grpSpPr>
        <p:pic>
          <p:nvPicPr>
            <p:cNvPr id="132" name="Google Shape;88;p5" descr="Google Shape;88;p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-1"/>
              <a:ext cx="9459669" cy="104561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3" name="Google Shape;89;p5" descr="Google Shape;89;p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107647" y="2356761"/>
              <a:ext cx="4729835" cy="52280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35" name="Google Shape;90;p5" descr="Google Shape;90;p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30650" y="5148762"/>
            <a:ext cx="3357032" cy="6964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Google Shape;91;p5" descr="Google Shape;91;p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095779" y="6304591"/>
            <a:ext cx="3181085" cy="4588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Google Shape;92;p5" descr="Google Shape;92;p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986886" y="2979896"/>
            <a:ext cx="2059743" cy="20805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Google Shape;93;p5" descr="Google Shape;93;p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70099" y="3042280"/>
            <a:ext cx="1948560" cy="16062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98;p6" descr="Google Shape;98;p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8550" y="2210549"/>
            <a:ext cx="6745028" cy="4392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Google Shape;99;p6" descr="Google Shape;99;p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00" y="2210549"/>
            <a:ext cx="6554351" cy="4392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Google Shape;100;p6" descr="Google Shape;100;p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172" y="353189"/>
            <a:ext cx="1094319" cy="599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Google Shape;101;p6" descr="Google Shape;101;p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01" y="1208489"/>
            <a:ext cx="4230691" cy="558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Google Shape;102;p6" descr="Google Shape;102;p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7114" y="4263444"/>
            <a:ext cx="1572354" cy="655453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Google Shape;103;p6"/>
          <p:cNvSpPr txBox="1"/>
          <p:nvPr/>
        </p:nvSpPr>
        <p:spPr>
          <a:xfrm>
            <a:off x="6337403" y="7397240"/>
            <a:ext cx="3625201" cy="951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marL="240631" indent="-240631">
              <a:buClr>
                <a:srgbClr val="000000"/>
              </a:buClr>
              <a:buSzPts val="2600"/>
              <a:buAutoNum type="arabicPeriod"/>
              <a:defRPr sz="2600" b="1">
                <a:latin typeface="Calibri"/>
                <a:ea typeface="Calibri"/>
                <a:cs typeface="Calibri"/>
                <a:sym typeface="Calibri"/>
              </a:defRPr>
            </a:pPr>
            <a:r>
              <a:t>기준 마커 (Aruco Maker)</a:t>
            </a:r>
          </a:p>
          <a:p>
            <a:pPr marL="240631" indent="-240631">
              <a:buClr>
                <a:srgbClr val="000000"/>
              </a:buClr>
              <a:buSzPts val="2600"/>
              <a:buAutoNum type="arabicPeriod"/>
              <a:defRPr sz="2600" b="1">
                <a:latin typeface="Calibri"/>
                <a:ea typeface="Calibri"/>
                <a:cs typeface="Calibri"/>
                <a:sym typeface="Calibri"/>
              </a:defRPr>
            </a:pPr>
            <a:r>
              <a:t>상품의 정면, 측면 이미지</a:t>
            </a:r>
          </a:p>
        </p:txBody>
      </p:sp>
      <p:sp>
        <p:nvSpPr>
          <p:cNvPr id="146" name="Google Shape;104;p6"/>
          <p:cNvSpPr/>
          <p:nvPr/>
        </p:nvSpPr>
        <p:spPr>
          <a:xfrm>
            <a:off x="10667224" y="2838649"/>
            <a:ext cx="41040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47" name="Google Shape;105;p6"/>
          <p:cNvSpPr/>
          <p:nvPr/>
        </p:nvSpPr>
        <p:spPr>
          <a:xfrm rot="16200000">
            <a:off x="8765224" y="4667050"/>
            <a:ext cx="30630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48" name="Google Shape;106;p6"/>
          <p:cNvSpPr txBox="1"/>
          <p:nvPr/>
        </p:nvSpPr>
        <p:spPr>
          <a:xfrm>
            <a:off x="10797524" y="2344624"/>
            <a:ext cx="3692701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22.1cm</a:t>
            </a:r>
          </a:p>
        </p:txBody>
      </p:sp>
      <p:sp>
        <p:nvSpPr>
          <p:cNvPr id="149" name="Google Shape;107;p6"/>
          <p:cNvSpPr txBox="1"/>
          <p:nvPr/>
        </p:nvSpPr>
        <p:spPr>
          <a:xfrm rot="16200000">
            <a:off x="8023004" y="4405058"/>
            <a:ext cx="3692701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18.9cm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12;p7" descr="Google Shape;112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10" y="1188772"/>
            <a:ext cx="8173573" cy="3149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Google Shape;113;p7" descr="Google Shape;113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917" y="6254120"/>
            <a:ext cx="3727748" cy="290288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5" name="Google Shape;114;p7"/>
          <p:cNvGrpSpPr/>
          <p:nvPr/>
        </p:nvGrpSpPr>
        <p:grpSpPr>
          <a:xfrm>
            <a:off x="4416805" y="4924500"/>
            <a:ext cx="5685643" cy="5121092"/>
            <a:chOff x="0" y="0"/>
            <a:chExt cx="5685642" cy="5121090"/>
          </a:xfrm>
        </p:grpSpPr>
        <p:pic>
          <p:nvPicPr>
            <p:cNvPr id="153" name="Google Shape;115;p7" descr="Google Shape;115;p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5685643" cy="51210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4" name="Google Shape;116;p7" descr="Google Shape;116;p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23213" y="4635018"/>
              <a:ext cx="244387" cy="2518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56" name="Google Shape;117;p7" descr="Google Shape;117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2844" y="3047095"/>
            <a:ext cx="5001027" cy="9031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Google Shape;118;p7" descr="Google Shape;118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72103" y="3275500"/>
            <a:ext cx="434280" cy="45723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0" name="Google Shape;119;p7"/>
          <p:cNvGrpSpPr/>
          <p:nvPr/>
        </p:nvGrpSpPr>
        <p:grpSpPr>
          <a:xfrm>
            <a:off x="10499458" y="7083101"/>
            <a:ext cx="5158591" cy="1336351"/>
            <a:chOff x="0" y="0"/>
            <a:chExt cx="5158590" cy="1336350"/>
          </a:xfrm>
        </p:grpSpPr>
        <p:pic>
          <p:nvPicPr>
            <p:cNvPr id="158" name="Google Shape;120;p7" descr="Google Shape;120;p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0896" y="0"/>
              <a:ext cx="4677695" cy="13363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9" name="Google Shape;121;p7" descr="Google Shape;121;p7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0" y="228399"/>
              <a:ext cx="398937" cy="4580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61" name="Google Shape;122;p7" descr="Google Shape;122;p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16804" y="7544616"/>
            <a:ext cx="1145485" cy="32189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Google Shape;123;p7" descr="Google Shape;123;p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41999" y="1593971"/>
            <a:ext cx="4110751" cy="9769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Google Shape;124;p7" descr="Google Shape;124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7727" y="1822368"/>
            <a:ext cx="434280" cy="457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Google Shape;125;p7" descr="Google Shape;125;p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59126" y="355416"/>
            <a:ext cx="600562" cy="618793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Google Shape;126;p7"/>
          <p:cNvSpPr txBox="1">
            <a:spLocks noGrp="1"/>
          </p:cNvSpPr>
          <p:nvPr>
            <p:ph type="ctrTitle"/>
          </p:nvPr>
        </p:nvSpPr>
        <p:spPr>
          <a:xfrm>
            <a:off x="595397" y="93312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t>1. Aruco Marker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31;p8" descr="Google Shape;131;p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716" y="961825"/>
            <a:ext cx="6433531" cy="45749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Google Shape;132;p8" descr="Google Shape;132;p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166" y="6184167"/>
            <a:ext cx="7911967" cy="21678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Google Shape;133;p8" descr="Google Shape;133;p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5618" y="9072915"/>
            <a:ext cx="10092113" cy="6031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Google Shape;134;p8" descr="Google Shape;134;p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5296" y="2993400"/>
            <a:ext cx="5051007" cy="555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Google Shape;135;p8" descr="Google Shape;135;p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75648" y="3001285"/>
            <a:ext cx="398937" cy="4578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Google Shape;136;p8" descr="Google Shape;136;p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0284" y="7025657"/>
            <a:ext cx="446477" cy="516391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Google Shape;137;p8"/>
          <p:cNvSpPr txBox="1">
            <a:spLocks noGrp="1"/>
          </p:cNvSpPr>
          <p:nvPr>
            <p:ph type="ctrTitle"/>
          </p:nvPr>
        </p:nvSpPr>
        <p:spPr>
          <a:xfrm>
            <a:off x="496055" y="145119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t>2. 상품의 정면과 측면 이미지</a:t>
            </a:r>
          </a:p>
        </p:txBody>
      </p:sp>
      <p:pic>
        <p:nvPicPr>
          <p:cNvPr id="174" name="Google Shape;138;p8" descr="Google Shape;138;p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10286" y="7047144"/>
            <a:ext cx="4335494" cy="530712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Google Shape;139;p8"/>
          <p:cNvSpPr/>
          <p:nvPr/>
        </p:nvSpPr>
        <p:spPr>
          <a:xfrm>
            <a:off x="631475" y="5237074"/>
            <a:ext cx="43356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76" name="Google Shape;140;p8"/>
          <p:cNvSpPr/>
          <p:nvPr/>
        </p:nvSpPr>
        <p:spPr>
          <a:xfrm>
            <a:off x="483499" y="6071075"/>
            <a:ext cx="63141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77" name="Google Shape;141;p8"/>
          <p:cNvSpPr/>
          <p:nvPr/>
        </p:nvSpPr>
        <p:spPr>
          <a:xfrm rot="16200000">
            <a:off x="-1384575" y="3049299"/>
            <a:ext cx="36357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78" name="Google Shape;142;p8"/>
          <p:cNvSpPr/>
          <p:nvPr/>
        </p:nvSpPr>
        <p:spPr>
          <a:xfrm rot="16200000">
            <a:off x="-557275" y="7164799"/>
            <a:ext cx="1729801" cy="113101"/>
          </a:xfrm>
          <a:prstGeom prst="leftRightArrow">
            <a:avLst>
              <a:gd name="adj1" fmla="val 0"/>
              <a:gd name="adj2" fmla="val 50000"/>
            </a:avLst>
          </a:prstGeom>
          <a:solidFill>
            <a:srgbClr val="535353"/>
          </a:solidFill>
          <a:ln w="76200">
            <a:solidFill>
              <a:srgbClr val="000000"/>
            </a:solidFill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79" name="Google Shape;143;p8"/>
          <p:cNvSpPr txBox="1"/>
          <p:nvPr/>
        </p:nvSpPr>
        <p:spPr>
          <a:xfrm>
            <a:off x="952924" y="5287324"/>
            <a:ext cx="3692702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22.1cm</a:t>
            </a:r>
          </a:p>
        </p:txBody>
      </p:sp>
      <p:sp>
        <p:nvSpPr>
          <p:cNvPr id="180" name="Google Shape;144;p8"/>
          <p:cNvSpPr txBox="1"/>
          <p:nvPr/>
        </p:nvSpPr>
        <p:spPr>
          <a:xfrm rot="16200000">
            <a:off x="-1660246" y="2919733"/>
            <a:ext cx="3692701" cy="37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18.9cm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9;p9">
            <a:extLst>
              <a:ext uri="{FF2B5EF4-FFF2-40B4-BE49-F238E27FC236}">
                <a16:creationId xmlns:a16="http://schemas.microsoft.com/office/drawing/2014/main" id="{D7A548B1-7520-0CB2-BD2D-C125C01F34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007" y="365300"/>
            <a:ext cx="8229601" cy="1143001"/>
          </a:xfrm>
          <a:prstGeom prst="rect">
            <a:avLst/>
          </a:prstGeom>
        </p:spPr>
        <p:txBody>
          <a:bodyPr/>
          <a:lstStyle>
            <a:lvl1pPr algn="l">
              <a:defRPr sz="3600" b="1"/>
            </a:lvl1pPr>
          </a:lstStyle>
          <a:p>
            <a:r>
              <a:rPr lang="en-US" dirty="0"/>
              <a:t>Results</a:t>
            </a:r>
            <a:endParaRPr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4BC5C10-6F33-5C10-502F-79AB808EA1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72" y="1508301"/>
            <a:ext cx="4558794" cy="357458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D420B68-A453-A75E-EF7D-EA4C8D6ED75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868" y="1508301"/>
            <a:ext cx="3828526" cy="357458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B98D798-CFF2-498C-490C-12E18470383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046" y="5082886"/>
            <a:ext cx="3768175" cy="497713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9AB412E-FAFC-393C-2A78-B07965C8CD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223" y="5082886"/>
            <a:ext cx="3802383" cy="497713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26A56AB-5DBD-3C23-8493-F0666B19C09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606" y="5082886"/>
            <a:ext cx="4487565" cy="497713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1F4D920-FC1A-0C72-EFB2-228146048BA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0415" y="5082886"/>
            <a:ext cx="4568578" cy="497713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A7CE256D-5221-579F-8FBD-426AD46D241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394" y="1508301"/>
            <a:ext cx="8229601" cy="357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11528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436</Words>
  <Application>Microsoft Office PowerPoint</Application>
  <PresentationFormat>사용자 지정</PresentationFormat>
  <Paragraphs>134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배달의민족 도현 OTF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1. Aruco Marker</vt:lpstr>
      <vt:lpstr>2. 상품의 정면과 측면 이미지</vt:lpstr>
      <vt:lpstr>Results</vt:lpstr>
      <vt:lpstr>Results</vt:lpstr>
      <vt:lpstr>Troubleshooting</vt:lpstr>
      <vt:lpstr>Troubleshooting</vt:lpstr>
      <vt:lpstr>Troubleshooting</vt:lpstr>
      <vt:lpstr>Troubleshooting</vt:lpstr>
      <vt:lpstr>Troubleshooting</vt:lpstr>
      <vt:lpstr>Troubleshooting</vt:lpstr>
      <vt:lpstr>Troubleshooting</vt:lpstr>
      <vt:lpstr>Troubleshooting</vt:lpstr>
      <vt:lpstr>Plans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Jay</cp:lastModifiedBy>
  <cp:revision>3</cp:revision>
  <dcterms:modified xsi:type="dcterms:W3CDTF">2022-10-06T07:38:55Z</dcterms:modified>
</cp:coreProperties>
</file>